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2" r:id="rId5"/>
    <p:sldId id="298" r:id="rId6"/>
    <p:sldId id="296" r:id="rId7"/>
    <p:sldId id="303" r:id="rId8"/>
    <p:sldId id="300" r:id="rId9"/>
    <p:sldId id="305" r:id="rId10"/>
    <p:sldId id="304" r:id="rId11"/>
    <p:sldId id="294" r:id="rId12"/>
    <p:sldId id="299" r:id="rId13"/>
    <p:sldId id="291" r:id="rId14"/>
    <p:sldId id="301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B6"/>
    <a:srgbClr val="113F6F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>
        <p:scale>
          <a:sx n="60" d="100"/>
          <a:sy n="60" d="100"/>
        </p:scale>
        <p:origin x="872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08/05/2025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08/05/2025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i.org/10.7759/cureus.14617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8916" y="758952"/>
            <a:ext cx="5683170" cy="3227514"/>
          </a:xfrm>
        </p:spPr>
        <p:txBody>
          <a:bodyPr anchor="ctr">
            <a:noAutofit/>
          </a:bodyPr>
          <a:lstStyle/>
          <a:p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ALOPECIA POST CHIRURGIA BARIATRICA:</a:t>
            </a:r>
            <a:b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E TRATTAMENTO</a:t>
            </a:r>
            <a:b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NUOVE EVIDENZE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-1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Dott.ssa Barbara Neri</a:t>
            </a:r>
            <a:endParaRPr kumimoji="0" lang="it-IT" sz="2800" b="0" i="0" u="none" strike="noStrike" kern="1200" cap="none" spc="-1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-1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Medico Chirurgo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-1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Specialista in scienza dell’alimentazione</a:t>
            </a:r>
            <a:endParaRPr kumimoji="0" lang="it-IT" sz="2800" b="0" i="0" u="none" strike="noStrike" kern="1200" cap="none" spc="-1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2800" b="0" i="0" u="none" strike="noStrike" kern="1200" cap="none" spc="-1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UO Dietologia e Nutrizione </a:t>
            </a:r>
            <a:endParaRPr kumimoji="0" lang="it-IT" sz="2800" b="0" i="0" u="none" strike="noStrike" kern="1200" cap="none" spc="-1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2800" b="0" i="0" u="none" strike="noStrike" kern="1200" cap="none" spc="-1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Azienda Ospedaliera S. Camillo Forlanini Roma</a:t>
            </a:r>
            <a:endParaRPr kumimoji="0" lang="it-IT" sz="4400" b="0" i="0" u="none" strike="noStrike" kern="1200" cap="all" spc="20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it-IT" sz="28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CDBEB3-DA93-0B98-6902-3CDB5C964B1A}"/>
              </a:ext>
            </a:extLst>
          </p:cNvPr>
          <p:cNvSpPr txBox="1"/>
          <p:nvPr/>
        </p:nvSpPr>
        <p:spPr>
          <a:xfrm>
            <a:off x="1083880" y="2545993"/>
            <a:ext cx="100696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Proteine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è consigliabile consumare almeno 60-80 grammi di proteine al giorno per sostenere il recupero e la crescita dei capelli.</a:t>
            </a:r>
          </a:p>
          <a:p>
            <a:pPr marL="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Vitamine e minerali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assicurasi dell’assunzione del multivitaminico specifico raccomandato per evitare deficit ferro, zinco e biotina.</a:t>
            </a:r>
          </a:p>
          <a:p>
            <a:pPr marL="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Follow Up 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ematici per identificare eventuali carenze.</a:t>
            </a:r>
          </a:p>
          <a:p>
            <a:pPr marL="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Idratazione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mantiene una buona circolazione e la salute del cuoio capelluto.</a:t>
            </a:r>
          </a:p>
          <a:p>
            <a:pPr marL="0" algn="l" rtl="0" eaLnBrk="1" latinLnBrk="0" hangingPunct="1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Prodotti topici :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efficacia limitata (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minoxidil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49BFD5-C764-8B42-BB07-775C7DC89D3C}"/>
              </a:ext>
            </a:extLst>
          </p:cNvPr>
          <p:cNvSpPr txBox="1"/>
          <p:nvPr/>
        </p:nvSpPr>
        <p:spPr>
          <a:xfrm>
            <a:off x="2083761" y="5235847"/>
            <a:ext cx="8814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cicli di crescita dei capelli richiedono tempo per stabilizzarsi</a:t>
            </a:r>
          </a:p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maggior parte dei pazienti nota una ricrescita tra i 6 e i 12 mesi dopo l'intervento.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14E6E7-DB36-3D60-B45C-2C21D3F7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4" y="114781"/>
            <a:ext cx="1722473" cy="237131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B37324F-F5BD-2F11-7875-B7B108DE1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106" y="179268"/>
            <a:ext cx="1722473" cy="2160593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8A5B6579-1B0A-FCB6-3345-13C01483716A}"/>
              </a:ext>
            </a:extLst>
          </p:cNvPr>
          <p:cNvSpPr/>
          <p:nvPr/>
        </p:nvSpPr>
        <p:spPr>
          <a:xfrm>
            <a:off x="4791319" y="4466406"/>
            <a:ext cx="21974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>
                <a:ln/>
                <a:solidFill>
                  <a:schemeClr val="accent3"/>
                </a:solidFill>
                <a:effectLst/>
              </a:rPr>
              <a:t>Pazienza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EEF16E7-0A4A-325F-4E88-CF12DDCAECF7}"/>
              </a:ext>
            </a:extLst>
          </p:cNvPr>
          <p:cNvSpPr/>
          <p:nvPr/>
        </p:nvSpPr>
        <p:spPr>
          <a:xfrm>
            <a:off x="4644236" y="1293399"/>
            <a:ext cx="2843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Strategie </a:t>
            </a:r>
          </a:p>
        </p:txBody>
      </p:sp>
      <p:pic>
        <p:nvPicPr>
          <p:cNvPr id="2050" name="Picture 2" descr="Bere 3 litri d'acqua al giorno? Ecco cosa accade all'organismo | P. by  pazienti.it">
            <a:extLst>
              <a:ext uri="{FF2B5EF4-FFF2-40B4-BE49-F238E27FC236}">
                <a16:creationId xmlns:a16="http://schemas.microsoft.com/office/drawing/2014/main" id="{601E21C8-DAAD-F5E3-23F5-43B397E2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4" y="4855682"/>
            <a:ext cx="1553129" cy="95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tamine e minerali per rafforzare il sistema immunitario - Prelievo a  Domicilio">
            <a:extLst>
              <a:ext uri="{FF2B5EF4-FFF2-40B4-BE49-F238E27FC236}">
                <a16:creationId xmlns:a16="http://schemas.microsoft.com/office/drawing/2014/main" id="{A091DFFA-5AA4-0149-D9F8-DD996CA1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36" y="331548"/>
            <a:ext cx="1722473" cy="9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tein Vettoriali, Illustrazioni e Clipart">
            <a:extLst>
              <a:ext uri="{FF2B5EF4-FFF2-40B4-BE49-F238E27FC236}">
                <a16:creationId xmlns:a16="http://schemas.microsoft.com/office/drawing/2014/main" id="{1AB1EC34-046B-2D81-B955-641855E1C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42" y="114781"/>
            <a:ext cx="1450439" cy="145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magini Stock - La Pazienza È Il Potere Simbolo Concetto Parole La Pazienza  È Potere Su Blocchi Di Legno Bellissimo Sfondo Blu Profondo Affari Mano  Uomo D'affari E La Pazienza È Potere">
            <a:extLst>
              <a:ext uri="{FF2B5EF4-FFF2-40B4-BE49-F238E27FC236}">
                <a16:creationId xmlns:a16="http://schemas.microsoft.com/office/drawing/2014/main" id="{FCE072AC-5C4A-2F3D-2B08-C7E58929A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681" y="3751626"/>
            <a:ext cx="2001383" cy="14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9C33275-ABEA-7966-C675-216660E560E9}"/>
              </a:ext>
            </a:extLst>
          </p:cNvPr>
          <p:cNvSpPr txBox="1"/>
          <p:nvPr/>
        </p:nvSpPr>
        <p:spPr>
          <a:xfrm>
            <a:off x="3543457" y="6173063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Dott.ssa Barbara Neri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Medico Chirurgo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Specialista in scienza dell’alimentazione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UO Dietologia e Nutrizione 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Azienda Ospedaliera S. Camillo Forlanini Roma</a:t>
            </a:r>
            <a:endParaRPr kumimoji="0" lang="it-IT" sz="1100" b="0" i="0" u="none" strike="noStrike" kern="1200" cap="all" spc="200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BC8A6-6EC1-F25A-4878-B646F23BB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챙겨야 할 교훈 take-home-message : 네이버 블로그">
            <a:extLst>
              <a:ext uri="{FF2B5EF4-FFF2-40B4-BE49-F238E27FC236}">
                <a16:creationId xmlns:a16="http://schemas.microsoft.com/office/drawing/2014/main" id="{7D1E8773-C9BF-65FB-F7C7-E6B3704D1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6"/>
          <a:stretch/>
        </p:blipFill>
        <p:spPr bwMode="auto">
          <a:xfrm>
            <a:off x="4161427" y="95693"/>
            <a:ext cx="3514504" cy="178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482960-6779-4387-57E8-6346684F30D8}"/>
              </a:ext>
            </a:extLst>
          </p:cNvPr>
          <p:cNvSpPr txBox="1"/>
          <p:nvPr/>
        </p:nvSpPr>
        <p:spPr>
          <a:xfrm>
            <a:off x="956931" y="1980581"/>
            <a:ext cx="106538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chirurgia bariatrica può avere effetti sia sulla pelle che sui capelli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indent="0" algn="l" rtl="0" eaLnBrk="1" latinLnBrk="0" hangingPunct="1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È collegata al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telogen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effluvium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che può essere causato dalla 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perdita di peso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da 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carenze di micronutrienti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dall'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anestesia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da un 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apporto calorico 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ridotto e da un'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insufficiente assunzione di proteine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AC48AE-E48B-B4D1-3493-12678D6EF3BD}"/>
              </a:ext>
            </a:extLst>
          </p:cNvPr>
          <p:cNvSpPr txBox="1"/>
          <p:nvPr/>
        </p:nvSpPr>
        <p:spPr>
          <a:xfrm>
            <a:off x="956931" y="3249674"/>
            <a:ext cx="101720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Coloro che subiscono questo intervento possono vivere 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depressione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dopo l'operazione. </a:t>
            </a:r>
          </a:p>
          <a:p>
            <a:pPr marL="285750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perdita di capelli può avere un 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forte impatto sull'autostima e sull'immagine di sé andando 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 influire negativamente sulla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QoL</a:t>
            </a:r>
            <a:endParaRPr lang="it-IT" sz="1800" b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836A43-29BB-9506-2DA0-93FE7738F8C2}"/>
              </a:ext>
            </a:extLst>
          </p:cNvPr>
          <p:cNvSpPr txBox="1"/>
          <p:nvPr/>
        </p:nvSpPr>
        <p:spPr>
          <a:xfrm>
            <a:off x="956931" y="4359349"/>
            <a:ext cx="10172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È importante effettuare un </a:t>
            </a:r>
            <a:r>
              <a:rPr lang="it-IT" b="1" dirty="0"/>
              <a:t>attento follow up ( medico e nutrizionale)</a:t>
            </a:r>
            <a:r>
              <a:rPr lang="it-IT" dirty="0"/>
              <a:t> per ridurne l’incidenza</a:t>
            </a:r>
            <a:r>
              <a:rPr lang="it-IT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Possibilmente </a:t>
            </a:r>
            <a:r>
              <a:rPr lang="it-IT" b="1" dirty="0"/>
              <a:t>effettuare uno screening </a:t>
            </a:r>
            <a:r>
              <a:rPr lang="it-IT" b="1" dirty="0" err="1"/>
              <a:t>pre</a:t>
            </a:r>
            <a:r>
              <a:rPr lang="it-IT" b="1" dirty="0"/>
              <a:t> operatorio </a:t>
            </a:r>
            <a:r>
              <a:rPr lang="it-IT" dirty="0"/>
              <a:t>per evidenziare i pazienti a rischio per deficit di micronutrienti o alterazioni ormonali</a:t>
            </a:r>
          </a:p>
        </p:txBody>
      </p:sp>
    </p:spTree>
    <p:extLst>
      <p:ext uri="{BB962C8B-B14F-4D97-AF65-F5344CB8AC3E}">
        <p14:creationId xmlns:p14="http://schemas.microsoft.com/office/powerpoint/2010/main" val="122356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razie Immagini - Sfoglia 672,716 foto, vettoriali e video Stock | Adobe  Stock">
            <a:extLst>
              <a:ext uri="{FF2B5EF4-FFF2-40B4-BE49-F238E27FC236}">
                <a16:creationId xmlns:a16="http://schemas.microsoft.com/office/drawing/2014/main" id="{FB7F2B08-E378-62B9-5652-8D8F51F0B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64" y="1618807"/>
            <a:ext cx="5728504" cy="258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F1BA8-1D1E-8304-A42F-50248C407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A19A80C-AB83-15E7-6E2D-5F1BBA7977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48"/>
          <a:stretch/>
        </p:blipFill>
        <p:spPr>
          <a:xfrm>
            <a:off x="2550770" y="1553178"/>
            <a:ext cx="7090459" cy="451904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BE1261-2A1A-9593-C7F7-47D48D9B8618}"/>
              </a:ext>
            </a:extLst>
          </p:cNvPr>
          <p:cNvSpPr txBox="1"/>
          <p:nvPr/>
        </p:nvSpPr>
        <p:spPr>
          <a:xfrm>
            <a:off x="1354238" y="785776"/>
            <a:ext cx="10447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Qualsiasi condizione che causa la caduta di un numero di peli o capelli superiore alla quantità che quotidianamente viene persa durante il normale ciclo di crescita del capello, o del pelo</a:t>
            </a:r>
            <a:r>
              <a:rPr lang="it-IT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430B640-07EF-C739-BC1A-A495F52DDB5B}"/>
              </a:ext>
            </a:extLst>
          </p:cNvPr>
          <p:cNvSpPr/>
          <p:nvPr/>
        </p:nvSpPr>
        <p:spPr>
          <a:xfrm>
            <a:off x="3381397" y="206921"/>
            <a:ext cx="50356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DEFINIZIONE ALOPECIA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42924ED-1950-5130-3A5A-F14A88E16281}"/>
              </a:ext>
            </a:extLst>
          </p:cNvPr>
          <p:cNvSpPr/>
          <p:nvPr/>
        </p:nvSpPr>
        <p:spPr>
          <a:xfrm>
            <a:off x="2696901" y="1899920"/>
            <a:ext cx="3614999" cy="1188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3E174E-F24A-6687-5C63-C671003C2682}"/>
              </a:ext>
            </a:extLst>
          </p:cNvPr>
          <p:cNvSpPr txBox="1"/>
          <p:nvPr/>
        </p:nvSpPr>
        <p:spPr>
          <a:xfrm>
            <a:off x="3543457" y="6173063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Dott.ssa Barbara Neri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Medico Chirurgo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Specialista in scienza dell’alimentazione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UO Dietologia e Nutrizione 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Azienda Ospedaliera S. Camillo Forlanini Roma</a:t>
            </a:r>
            <a:endParaRPr kumimoji="0" lang="it-IT" sz="1100" b="0" i="0" u="none" strike="noStrike" kern="1200" cap="all" spc="200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6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ED464-0F88-7205-378A-9A1244B55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7DAB7E-03D4-ED25-9048-730C5615CA9E}"/>
              </a:ext>
            </a:extLst>
          </p:cNvPr>
          <p:cNvSpPr txBox="1"/>
          <p:nvPr/>
        </p:nvSpPr>
        <p:spPr>
          <a:xfrm>
            <a:off x="70884" y="915625"/>
            <a:ext cx="12355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 eaLnBrk="1" latinLnBrk="0" hangingPunct="1">
              <a:buNone/>
            </a:pPr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 numero eccessivo di follicoli piliferi entra in fase </a:t>
            </a:r>
            <a:r>
              <a:rPr lang="it-IT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telogen</a:t>
            </a:r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 riposo) a causa di un insulto acuto, generalmente temporaneo.</a:t>
            </a:r>
          </a:p>
          <a:p>
            <a:pPr marL="0" indent="0" algn="ctr" rtl="0" eaLnBrk="1" latinLnBrk="0" hangingPunct="1">
              <a:buNone/>
            </a:pPr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Non cicatriziale.</a:t>
            </a:r>
            <a:endParaRPr lang="en-GB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95178C-1F6C-05A2-26F3-74B6764DB540}"/>
              </a:ext>
            </a:extLst>
          </p:cNvPr>
          <p:cNvSpPr txBox="1"/>
          <p:nvPr/>
        </p:nvSpPr>
        <p:spPr>
          <a:xfrm>
            <a:off x="7029652" y="1669206"/>
            <a:ext cx="4910328" cy="4031873"/>
          </a:xfrm>
          <a:prstGeom prst="rect">
            <a:avLst/>
          </a:prstGeom>
          <a:noFill/>
          <a:ln>
            <a:solidFill>
              <a:srgbClr val="E15CBD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/>
              <a:t>CAUSE COMUNI</a:t>
            </a:r>
          </a:p>
          <a:p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Dieta/Restrizione Calorica / Post Chirurgia </a:t>
            </a:r>
            <a:r>
              <a:rPr lang="it-IT" sz="1600" dirty="0" err="1"/>
              <a:t>Bariatrica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Carenza di Ferro/Zinco/Vitamine </a:t>
            </a:r>
          </a:p>
          <a:p>
            <a:r>
              <a:rPr lang="it-IT" sz="1600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Ansia/Stress/ Patologie psichiatriche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Tossicità</a:t>
            </a:r>
          </a:p>
          <a:p>
            <a:pPr marL="285750" indent="-285750">
              <a:buFontTx/>
              <a:buChar char="-"/>
            </a:pPr>
            <a:r>
              <a:rPr lang="it-IT" sz="1600" b="1" dirty="0">
                <a:solidFill>
                  <a:srgbClr val="2D4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Farmaci 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(es. CHT) </a:t>
            </a:r>
            <a:r>
              <a:rPr lang="it-IT" sz="1600" b="1" dirty="0">
                <a:solidFill>
                  <a:srgbClr val="2D4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Alcool- Fumo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Ormonale</a:t>
            </a:r>
          </a:p>
          <a:p>
            <a:pPr marL="285750" indent="-285750">
              <a:buFontTx/>
              <a:buChar char="-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Tiroide </a:t>
            </a:r>
          </a:p>
          <a:p>
            <a:pPr marL="285750" indent="-285750">
              <a:buFontTx/>
              <a:buChar char="-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Androgenica</a:t>
            </a:r>
          </a:p>
          <a:p>
            <a:pPr marL="285750" indent="-285750">
              <a:buFontTx/>
              <a:buChar char="-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Sindrome Metabolica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Autoimmune (</a:t>
            </a:r>
            <a:r>
              <a:rPr lang="it-IT" sz="1600" b="1" dirty="0"/>
              <a:t>Alopecia Areata</a:t>
            </a:r>
            <a:r>
              <a:rPr lang="it-IT" sz="1600" dirty="0"/>
              <a:t>) </a:t>
            </a:r>
            <a:endParaRPr lang="en-GB" sz="1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2D7410-E17F-36DC-1CDE-9A1E46AE5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2"/>
          <a:stretch/>
        </p:blipFill>
        <p:spPr>
          <a:xfrm>
            <a:off x="2354230" y="1561956"/>
            <a:ext cx="3252900" cy="38570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CCE0048-F30F-5293-798F-B025DD2DD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192" y="5449619"/>
            <a:ext cx="4721634" cy="502920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9388D219-B5C6-76C0-65CD-10CD967FC0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7720" y="3276600"/>
            <a:ext cx="1630680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A1D0201-49E7-8FD5-E169-B62A5A313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20" y="2644919"/>
            <a:ext cx="2014053" cy="267690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6D13D42-4A74-F0EB-5F9F-FC32A395ABD2}"/>
              </a:ext>
            </a:extLst>
          </p:cNvPr>
          <p:cNvSpPr/>
          <p:nvPr/>
        </p:nvSpPr>
        <p:spPr>
          <a:xfrm>
            <a:off x="3586902" y="-31660"/>
            <a:ext cx="5181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>
                <a:ln w="0"/>
                <a:solidFill>
                  <a:srgbClr val="00AC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Telogen</a:t>
            </a:r>
            <a:r>
              <a:rPr lang="it-IT" sz="5400" b="0" cap="none" spc="0" dirty="0">
                <a:ln w="0"/>
                <a:solidFill>
                  <a:srgbClr val="00AC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5400" b="0" cap="none" spc="0" dirty="0" err="1">
                <a:ln w="0"/>
                <a:solidFill>
                  <a:srgbClr val="00AC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effluvium</a:t>
            </a:r>
            <a:endParaRPr lang="it-IT" sz="5400" b="0" cap="none" spc="0" dirty="0">
              <a:ln w="0"/>
              <a:solidFill>
                <a:srgbClr val="00ACB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03EFB0-2306-FA72-C341-F420F7EF4182}"/>
              </a:ext>
            </a:extLst>
          </p:cNvPr>
          <p:cNvSpPr txBox="1"/>
          <p:nvPr/>
        </p:nvSpPr>
        <p:spPr>
          <a:xfrm>
            <a:off x="3543457" y="6173063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Dott.ssa Barbara Neri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Medico Chirurgo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Specialista in scienza dell’alimentazione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UO Dietologia e Nutrizione 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Azienda Ospedaliera S. Camillo Forlanini Roma</a:t>
            </a:r>
            <a:endParaRPr kumimoji="0" lang="it-IT" sz="1100" b="0" i="0" u="none" strike="noStrike" kern="1200" cap="all" spc="200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40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BF232-16C4-75A1-56C7-69AD0BB77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E94AAA-B0F4-6A11-9EC2-9FBBAE6D18D4}"/>
              </a:ext>
            </a:extLst>
          </p:cNvPr>
          <p:cNvSpPr txBox="1"/>
          <p:nvPr/>
        </p:nvSpPr>
        <p:spPr>
          <a:xfrm>
            <a:off x="1708298" y="0"/>
            <a:ext cx="82215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it-IT" sz="4000" b="1" i="0" u="none" strike="noStrike" kern="1200" cap="none" spc="-50" normalizeH="0" baseline="0" noProof="0" dirty="0">
                <a:ln>
                  <a:noFill/>
                </a:ln>
                <a:solidFill>
                  <a:srgbClr val="1E5082"/>
                </a:solidFill>
                <a:effectLst/>
                <a:uLnTx/>
                <a:uFillTx/>
                <a:ea typeface="+mj-ea"/>
                <a:cs typeface="+mj-cs"/>
              </a:rPr>
              <a:t>BAR-SITE</a:t>
            </a:r>
            <a:r>
              <a:rPr kumimoji="0" lang="it-IT" sz="4000" b="1" i="0" u="none" strike="noStrike" kern="1200" cap="none" spc="-50" normalizeH="0" baseline="0" noProof="0" dirty="0">
                <a:ln>
                  <a:noFill/>
                </a:ln>
                <a:solidFill>
                  <a:srgbClr val="2D4F9B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it-IT" sz="4000" dirty="0">
                <a:solidFill>
                  <a:srgbClr val="1E5082"/>
                </a:solidFill>
              </a:rPr>
              <a:t>(</a:t>
            </a:r>
            <a:r>
              <a:rPr lang="it-IT" sz="4000" dirty="0" err="1">
                <a:solidFill>
                  <a:srgbClr val="1E5082"/>
                </a:solidFill>
              </a:rPr>
              <a:t>Bariatric</a:t>
            </a:r>
            <a:r>
              <a:rPr lang="it-IT" sz="4000" dirty="0">
                <a:solidFill>
                  <a:srgbClr val="1E5082"/>
                </a:solidFill>
              </a:rPr>
              <a:t> Surgery </a:t>
            </a:r>
            <a:r>
              <a:rPr lang="it-IT" sz="4000" dirty="0" err="1">
                <a:solidFill>
                  <a:srgbClr val="1E5082"/>
                </a:solidFill>
              </a:rPr>
              <a:t>Induced</a:t>
            </a:r>
            <a:r>
              <a:rPr lang="it-IT" sz="4000" dirty="0">
                <a:solidFill>
                  <a:srgbClr val="1E5082"/>
                </a:solidFill>
              </a:rPr>
              <a:t> </a:t>
            </a:r>
            <a:r>
              <a:rPr lang="it-IT" sz="4000" dirty="0" err="1">
                <a:solidFill>
                  <a:srgbClr val="1E5082"/>
                </a:solidFill>
              </a:rPr>
              <a:t>Telogen</a:t>
            </a:r>
            <a:r>
              <a:rPr lang="it-IT" sz="4000" dirty="0">
                <a:solidFill>
                  <a:srgbClr val="1E5082"/>
                </a:solidFill>
              </a:rPr>
              <a:t> </a:t>
            </a:r>
            <a:r>
              <a:rPr lang="it-IT" sz="4000" dirty="0" err="1">
                <a:solidFill>
                  <a:srgbClr val="1E5082"/>
                </a:solidFill>
              </a:rPr>
              <a:t>effluvium</a:t>
            </a:r>
            <a:r>
              <a:rPr lang="it-IT" sz="4000" dirty="0">
                <a:solidFill>
                  <a:srgbClr val="1E5082"/>
                </a:solidFill>
              </a:rPr>
              <a:t>) </a:t>
            </a:r>
          </a:p>
          <a:p>
            <a:pPr algn="ctr"/>
            <a:endParaRPr kumimoji="0" lang="it-IT" sz="4000" b="1" i="0" u="none" strike="noStrike" kern="1200" cap="none" spc="-50" normalizeH="0" baseline="0" noProof="0" dirty="0">
              <a:ln>
                <a:noFill/>
              </a:ln>
              <a:solidFill>
                <a:srgbClr val="2D4F9B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9CECF1-7DDB-E894-36AB-121BD198FDE6}"/>
              </a:ext>
            </a:extLst>
          </p:cNvPr>
          <p:cNvCxnSpPr>
            <a:cxnSpLocks/>
          </p:cNvCxnSpPr>
          <p:nvPr/>
        </p:nvCxnSpPr>
        <p:spPr>
          <a:xfrm>
            <a:off x="1564365" y="6320596"/>
            <a:ext cx="88227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B5F2FB-3204-D21B-DB07-29CD887B457A}"/>
              </a:ext>
            </a:extLst>
          </p:cNvPr>
          <p:cNvSpPr txBox="1"/>
          <p:nvPr/>
        </p:nvSpPr>
        <p:spPr>
          <a:xfrm>
            <a:off x="545805" y="2456345"/>
            <a:ext cx="11100390" cy="2031325"/>
          </a:xfrm>
          <a:prstGeom prst="rect">
            <a:avLst/>
          </a:prstGeom>
          <a:noFill/>
          <a:ln>
            <a:solidFill>
              <a:srgbClr val="E15CBD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Follicoli </a:t>
            </a:r>
            <a:r>
              <a:rPr lang="it-IT" b="1" dirty="0" err="1"/>
              <a:t>Anagen</a:t>
            </a:r>
            <a:r>
              <a:rPr lang="it-IT" b="1" dirty="0"/>
              <a:t> </a:t>
            </a:r>
            <a:r>
              <a:rPr lang="it-IT" dirty="0"/>
              <a:t>che progrediscono prematuramente alla </a:t>
            </a:r>
            <a:r>
              <a:rPr lang="it-IT" b="1" dirty="0"/>
              <a:t>fase </a:t>
            </a:r>
            <a:r>
              <a:rPr lang="it-IT" b="1" dirty="0" err="1"/>
              <a:t>Telogen</a:t>
            </a:r>
            <a:r>
              <a:rPr lang="it-IT" b="1" dirty="0"/>
              <a:t> </a:t>
            </a:r>
            <a:r>
              <a:rPr lang="it-IT" dirty="0"/>
              <a:t>in seguito all’intervento chirurgico </a:t>
            </a:r>
            <a:r>
              <a:rPr lang="it-IT" dirty="0" err="1"/>
              <a:t>bariatrico</a:t>
            </a:r>
            <a:endParaRPr lang="it-IT" dirty="0"/>
          </a:p>
          <a:p>
            <a:endParaRPr lang="it-IT" dirty="0"/>
          </a:p>
          <a:p>
            <a:r>
              <a:rPr lang="it-IT" dirty="0"/>
              <a:t>In genere: </a:t>
            </a:r>
            <a:r>
              <a:rPr lang="it-IT" b="1" dirty="0"/>
              <a:t>acuta, secondaria </a:t>
            </a:r>
            <a:r>
              <a:rPr lang="it-IT" dirty="0"/>
              <a:t>all’intervento chirurgico/calo ponderale</a:t>
            </a:r>
          </a:p>
          <a:p>
            <a:r>
              <a:rPr lang="it-IT" dirty="0"/>
              <a:t>Si verifica prevalentemente tra le </a:t>
            </a:r>
            <a:r>
              <a:rPr lang="it-IT" b="1" dirty="0"/>
              <a:t>7 settimane </a:t>
            </a:r>
            <a:r>
              <a:rPr lang="it-IT" dirty="0"/>
              <a:t>e i 9 m successivi dura </a:t>
            </a:r>
            <a:r>
              <a:rPr lang="it-IT" b="1" dirty="0"/>
              <a:t>fino 1 anno </a:t>
            </a:r>
            <a:r>
              <a:rPr lang="it-IT" dirty="0"/>
              <a:t>post-intervento</a:t>
            </a:r>
          </a:p>
          <a:p>
            <a:r>
              <a:rPr lang="it-IT" dirty="0"/>
              <a:t>  </a:t>
            </a:r>
          </a:p>
          <a:p>
            <a:r>
              <a:rPr lang="it-IT" dirty="0">
                <a:solidFill>
                  <a:srgbClr val="00ACB6"/>
                </a:solidFill>
              </a:rPr>
              <a:t>Carenza di Ferro/Zinco/Vitamine </a:t>
            </a:r>
          </a:p>
          <a:p>
            <a:r>
              <a:rPr lang="it-IT" dirty="0">
                <a:solidFill>
                  <a:srgbClr val="00ACB6"/>
                </a:solidFill>
              </a:rPr>
              <a:t>Ansia/Stress post-chirurgica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77EDFF6-8A18-7C36-76F8-3677F3525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6051" y="5647344"/>
            <a:ext cx="393571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Source Sans Pro Web"/>
              </a:rPr>
              <a:t>2021 Apr 21;13(4):e14617.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Source Sans Pro Web"/>
              </a:rPr>
              <a:t>doi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Source Sans Pro Web"/>
              </a:rPr>
              <a:t>: 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2"/>
              </a:rPr>
              <a:t>10.7759/cureus.14617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erchio vuoto 5">
            <a:extLst>
              <a:ext uri="{FF2B5EF4-FFF2-40B4-BE49-F238E27FC236}">
                <a16:creationId xmlns:a16="http://schemas.microsoft.com/office/drawing/2014/main" id="{CF07BA7D-2698-37CB-57AE-5B35E26F8800}"/>
              </a:ext>
            </a:extLst>
          </p:cNvPr>
          <p:cNvSpPr/>
          <p:nvPr/>
        </p:nvSpPr>
        <p:spPr>
          <a:xfrm>
            <a:off x="4187561" y="4877765"/>
            <a:ext cx="4122521" cy="650327"/>
          </a:xfrm>
          <a:prstGeom prst="donut">
            <a:avLst>
              <a:gd name="adj" fmla="val 10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5DBD7F-CF14-6E6F-0F71-CA5E4495AF0C}"/>
              </a:ext>
            </a:extLst>
          </p:cNvPr>
          <p:cNvSpPr txBox="1"/>
          <p:nvPr/>
        </p:nvSpPr>
        <p:spPr>
          <a:xfrm>
            <a:off x="4753445" y="5018263"/>
            <a:ext cx="299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Eziopatogenesi multifattoriale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2037079-D603-2B90-65C5-5DA1D953E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00" y="776556"/>
            <a:ext cx="4218168" cy="135748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53B5DFC-A218-E1B3-DDA6-EE1EC605B722}"/>
              </a:ext>
            </a:extLst>
          </p:cNvPr>
          <p:cNvSpPr txBox="1"/>
          <p:nvPr/>
        </p:nvSpPr>
        <p:spPr>
          <a:xfrm>
            <a:off x="3543457" y="6173063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Dott.ssa Barbara Neri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Medico Chirurgo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Specialista in scienza dell’alimentazione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UO Dietologia e Nutrizione 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Azienda Ospedaliera S. Camillo Forlanini Roma</a:t>
            </a:r>
            <a:endParaRPr kumimoji="0" lang="it-IT" sz="1100" b="0" i="0" u="none" strike="noStrike" kern="1200" cap="all" spc="200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2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C565A-EF33-B254-82A3-058B529E4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dicina logo">
            <a:extLst>
              <a:ext uri="{FF2B5EF4-FFF2-40B4-BE49-F238E27FC236}">
                <a16:creationId xmlns:a16="http://schemas.microsoft.com/office/drawing/2014/main" id="{CD04E14D-AF69-0326-8306-7DEE0F35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577" y="126595"/>
            <a:ext cx="3299194" cy="4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278511C-1A3E-30B7-DFD6-931E1C069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16" y="95301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81F646E-8D52-71A3-5F19-A8DD816A56B5}"/>
              </a:ext>
            </a:extLst>
          </p:cNvPr>
          <p:cNvSpPr txBox="1"/>
          <p:nvPr/>
        </p:nvSpPr>
        <p:spPr>
          <a:xfrm>
            <a:off x="0" y="5594704"/>
            <a:ext cx="8931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dirty="0" err="1">
                <a:solidFill>
                  <a:srgbClr val="1B1B1B"/>
                </a:solidFill>
                <a:effectLst/>
              </a:rPr>
              <a:t>Smolarczyk</a:t>
            </a:r>
            <a:r>
              <a:rPr lang="it-IT" sz="1200" b="0" i="0" dirty="0">
                <a:solidFill>
                  <a:srgbClr val="1B1B1B"/>
                </a:solidFill>
                <a:effectLst/>
              </a:rPr>
              <a:t> K, </a:t>
            </a:r>
            <a:r>
              <a:rPr lang="it-IT" sz="1200" b="0" i="0" dirty="0" err="1">
                <a:solidFill>
                  <a:srgbClr val="1B1B1B"/>
                </a:solidFill>
                <a:effectLst/>
              </a:rPr>
              <a:t>Meczekalski</a:t>
            </a:r>
            <a:r>
              <a:rPr lang="it-IT" sz="1200" b="0" i="0" dirty="0">
                <a:solidFill>
                  <a:srgbClr val="1B1B1B"/>
                </a:solidFill>
                <a:effectLst/>
              </a:rPr>
              <a:t> B, </a:t>
            </a:r>
            <a:r>
              <a:rPr lang="it-IT" sz="1200" b="0" i="0" dirty="0" err="1">
                <a:solidFill>
                  <a:srgbClr val="1B1B1B"/>
                </a:solidFill>
                <a:effectLst/>
              </a:rPr>
              <a:t>Rudnicka</a:t>
            </a:r>
            <a:r>
              <a:rPr lang="it-IT" sz="1200" b="0" i="0" dirty="0">
                <a:solidFill>
                  <a:srgbClr val="1B1B1B"/>
                </a:solidFill>
                <a:effectLst/>
              </a:rPr>
              <a:t> E, </a:t>
            </a:r>
            <a:r>
              <a:rPr lang="it-IT" sz="1200" b="0" i="0" dirty="0" err="1">
                <a:solidFill>
                  <a:srgbClr val="1B1B1B"/>
                </a:solidFill>
                <a:effectLst/>
              </a:rPr>
              <a:t>Suchta</a:t>
            </a:r>
            <a:r>
              <a:rPr lang="it-IT" sz="1200" b="0" i="0" dirty="0">
                <a:solidFill>
                  <a:srgbClr val="1B1B1B"/>
                </a:solidFill>
                <a:effectLst/>
              </a:rPr>
              <a:t> K, </a:t>
            </a:r>
            <a:r>
              <a:rPr lang="it-IT" sz="1200" b="0" i="0" dirty="0" err="1">
                <a:solidFill>
                  <a:srgbClr val="1B1B1B"/>
                </a:solidFill>
                <a:effectLst/>
              </a:rPr>
              <a:t>Szeliga</a:t>
            </a:r>
            <a:r>
              <a:rPr lang="it-IT" sz="1200" b="0" i="0" dirty="0">
                <a:solidFill>
                  <a:srgbClr val="1B1B1B"/>
                </a:solidFill>
                <a:effectLst/>
              </a:rPr>
              <a:t> A. Association of </a:t>
            </a:r>
            <a:r>
              <a:rPr lang="it-IT" sz="1200" b="0" i="0" dirty="0" err="1">
                <a:solidFill>
                  <a:srgbClr val="1B1B1B"/>
                </a:solidFill>
                <a:effectLst/>
              </a:rPr>
              <a:t>Obesity</a:t>
            </a:r>
            <a:r>
              <a:rPr lang="it-IT" sz="1200" b="0" i="0" dirty="0">
                <a:solidFill>
                  <a:srgbClr val="1B1B1B"/>
                </a:solidFill>
                <a:effectLst/>
              </a:rPr>
              <a:t> and </a:t>
            </a:r>
            <a:r>
              <a:rPr lang="it-IT" sz="1200" b="0" i="0" dirty="0" err="1">
                <a:solidFill>
                  <a:srgbClr val="1B1B1B"/>
                </a:solidFill>
                <a:effectLst/>
              </a:rPr>
              <a:t>Bariatric</a:t>
            </a:r>
            <a:r>
              <a:rPr lang="it-IT" sz="1200" b="0" i="0" dirty="0">
                <a:solidFill>
                  <a:srgbClr val="1B1B1B"/>
                </a:solidFill>
                <a:effectLst/>
              </a:rPr>
              <a:t> Surgery on </a:t>
            </a:r>
            <a:r>
              <a:rPr lang="it-IT" sz="1200" b="0" i="0" dirty="0" err="1">
                <a:solidFill>
                  <a:srgbClr val="1B1B1B"/>
                </a:solidFill>
                <a:effectLst/>
              </a:rPr>
              <a:t>Hair</a:t>
            </a:r>
            <a:r>
              <a:rPr lang="it-IT" sz="1200" b="0" i="0" dirty="0">
                <a:solidFill>
                  <a:srgbClr val="1B1B1B"/>
                </a:solidFill>
                <a:effectLst/>
              </a:rPr>
              <a:t> Health. Medicina (Kaunas). 2024 </a:t>
            </a:r>
            <a:r>
              <a:rPr lang="it-IT" sz="1200" b="0" i="0" dirty="0" err="1">
                <a:solidFill>
                  <a:srgbClr val="1B1B1B"/>
                </a:solidFill>
                <a:effectLst/>
              </a:rPr>
              <a:t>Feb</a:t>
            </a:r>
            <a:r>
              <a:rPr lang="it-IT" sz="1200" b="0" i="0" dirty="0">
                <a:solidFill>
                  <a:srgbClr val="1B1B1B"/>
                </a:solidFill>
                <a:effectLst/>
              </a:rPr>
              <a:t> 14;60(2):325. </a:t>
            </a:r>
            <a:r>
              <a:rPr lang="it-IT" sz="1200" b="0" i="0" dirty="0" err="1">
                <a:solidFill>
                  <a:srgbClr val="1B1B1B"/>
                </a:solidFill>
                <a:effectLst/>
              </a:rPr>
              <a:t>doi</a:t>
            </a:r>
            <a:r>
              <a:rPr lang="it-IT" sz="1200" b="0" i="0" dirty="0">
                <a:solidFill>
                  <a:srgbClr val="1B1B1B"/>
                </a:solidFill>
                <a:effectLst/>
              </a:rPr>
              <a:t>: 10.3390/medicina60020325.</a:t>
            </a:r>
            <a:endParaRPr lang="it-IT" sz="12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97B7D58-53C7-23DD-5D90-57B09EF35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28" y="161277"/>
            <a:ext cx="4693104" cy="512604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6B5674D-2CFD-3CFF-B6A6-9DB4220A4034}"/>
              </a:ext>
            </a:extLst>
          </p:cNvPr>
          <p:cNvSpPr txBox="1"/>
          <p:nvPr/>
        </p:nvSpPr>
        <p:spPr>
          <a:xfrm>
            <a:off x="6407757" y="621474"/>
            <a:ext cx="4674940" cy="3693319"/>
          </a:xfrm>
          <a:prstGeom prst="rect">
            <a:avLst/>
          </a:prstGeom>
          <a:noFill/>
          <a:ln w="15875">
            <a:solidFill>
              <a:srgbClr val="E15CBD"/>
            </a:solidFill>
          </a:ln>
        </p:spPr>
        <p:txBody>
          <a:bodyPr wrap="square">
            <a:spAutoFit/>
          </a:bodyPr>
          <a:lstStyle/>
          <a:p>
            <a:endParaRPr lang="en-GB" b="1" i="1" dirty="0">
              <a:solidFill>
                <a:schemeClr val="accent1"/>
              </a:solidFill>
              <a:effectLst/>
              <a:latin typeface="Fira Sans" panose="020B0604020202020204" pitchFamily="34" charset="0"/>
            </a:endParaRPr>
          </a:p>
          <a:p>
            <a:r>
              <a:rPr lang="en-GB" b="1" i="1" dirty="0">
                <a:solidFill>
                  <a:schemeClr val="accent1"/>
                </a:solidFill>
                <a:effectLst/>
              </a:rPr>
              <a:t>Rapido Calo </a:t>
            </a:r>
            <a:r>
              <a:rPr lang="en-GB" b="1" i="1" dirty="0" err="1">
                <a:solidFill>
                  <a:schemeClr val="accent1"/>
                </a:solidFill>
                <a:effectLst/>
              </a:rPr>
              <a:t>ponderale</a:t>
            </a:r>
            <a:r>
              <a:rPr lang="en-GB" b="1" i="1" dirty="0">
                <a:solidFill>
                  <a:schemeClr val="accent1"/>
                </a:solidFill>
                <a:effectLst/>
              </a:rPr>
              <a:t> </a:t>
            </a:r>
            <a:r>
              <a:rPr lang="en-GB" b="1" i="1" dirty="0">
                <a:solidFill>
                  <a:schemeClr val="accent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GB" dirty="0" err="1">
                <a:solidFill>
                  <a:srgbClr val="3B3030"/>
                </a:solidFill>
              </a:rPr>
              <a:t>Malassorbimento</a:t>
            </a:r>
            <a:endParaRPr lang="en-GB" dirty="0">
              <a:solidFill>
                <a:srgbClr val="3B3030"/>
              </a:solidFill>
            </a:endParaRPr>
          </a:p>
          <a:p>
            <a:r>
              <a:rPr lang="en-GB" dirty="0" err="1">
                <a:solidFill>
                  <a:srgbClr val="3B3030"/>
                </a:solidFill>
              </a:rPr>
              <a:t>Insufficiente</a:t>
            </a:r>
            <a:r>
              <a:rPr lang="en-GB" dirty="0">
                <a:solidFill>
                  <a:srgbClr val="3B3030"/>
                </a:solidFill>
              </a:rPr>
              <a:t> Intake </a:t>
            </a:r>
          </a:p>
          <a:p>
            <a:endParaRPr lang="en-GB" b="1" i="1" dirty="0">
              <a:solidFill>
                <a:schemeClr val="accent1"/>
              </a:solidFill>
              <a:effectLst/>
              <a:sym typeface="Wingdings" panose="05000000000000000000" pitchFamily="2" charset="2"/>
            </a:endParaRPr>
          </a:p>
          <a:p>
            <a:r>
              <a:rPr lang="en-GB" b="1" i="1" dirty="0">
                <a:solidFill>
                  <a:schemeClr val="accent1"/>
                </a:solidFill>
                <a:effectLst/>
              </a:rPr>
              <a:t>Deficit </a:t>
            </a:r>
            <a:r>
              <a:rPr lang="en-GB" b="1" i="1" dirty="0" err="1">
                <a:solidFill>
                  <a:schemeClr val="accent1"/>
                </a:solidFill>
                <a:effectLst/>
              </a:rPr>
              <a:t>Nutrizionali</a:t>
            </a:r>
            <a:r>
              <a:rPr lang="en-GB" b="1" i="1" dirty="0">
                <a:solidFill>
                  <a:schemeClr val="accent1"/>
                </a:solidFill>
                <a:effectLst/>
              </a:rPr>
              <a:t> </a:t>
            </a:r>
          </a:p>
          <a:p>
            <a:r>
              <a:rPr lang="en-GB" b="1" i="1" dirty="0">
                <a:solidFill>
                  <a:schemeClr val="accent1"/>
                </a:solidFill>
                <a:effectLst/>
              </a:rPr>
              <a:t>Macro </a:t>
            </a:r>
            <a:r>
              <a:rPr lang="en-GB" b="1" i="1" dirty="0">
                <a:solidFill>
                  <a:schemeClr val="accent1"/>
                </a:solidFill>
              </a:rPr>
              <a:t>e Micro-</a:t>
            </a:r>
            <a:r>
              <a:rPr lang="en-GB" b="1" i="1" dirty="0" err="1">
                <a:solidFill>
                  <a:schemeClr val="accent1"/>
                </a:solidFill>
              </a:rPr>
              <a:t>nutrienti</a:t>
            </a:r>
            <a:r>
              <a:rPr lang="en-GB" b="1" i="1" dirty="0">
                <a:solidFill>
                  <a:schemeClr val="accent1"/>
                </a:solidFill>
              </a:rPr>
              <a:t> e di </a:t>
            </a:r>
            <a:r>
              <a:rPr lang="en-GB" b="1" i="1" dirty="0" err="1">
                <a:solidFill>
                  <a:schemeClr val="accent1"/>
                </a:solidFill>
              </a:rPr>
              <a:t>Vitamine</a:t>
            </a:r>
            <a:r>
              <a:rPr lang="en-GB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en-GB" dirty="0" err="1">
                <a:sym typeface="Wingdings" panose="05000000000000000000" pitchFamily="2" charset="2"/>
              </a:rPr>
              <a:t>Proteine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 err="1">
                <a:sym typeface="Wingdings" panose="05000000000000000000" pitchFamily="2" charset="2"/>
              </a:rPr>
              <a:t>Zinco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 err="1">
                <a:sym typeface="Wingdings" panose="05000000000000000000" pitchFamily="2" charset="2"/>
              </a:rPr>
              <a:t>Selenio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 err="1">
                <a:sym typeface="Wingdings" panose="05000000000000000000" pitchFamily="2" charset="2"/>
              </a:rPr>
              <a:t>Rame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Ferro</a:t>
            </a:r>
          </a:p>
          <a:p>
            <a:r>
              <a:rPr lang="en-GB" dirty="0" err="1">
                <a:sym typeface="Wingdings" panose="05000000000000000000" pitchFamily="2" charset="2"/>
              </a:rPr>
              <a:t>Vitamine</a:t>
            </a:r>
            <a:r>
              <a:rPr lang="en-GB" dirty="0">
                <a:sym typeface="Wingdings" panose="05000000000000000000" pitchFamily="2" charset="2"/>
              </a:rPr>
              <a:t> (</a:t>
            </a:r>
            <a:r>
              <a:rPr lang="en-GB" dirty="0" err="1">
                <a:sym typeface="Wingdings" panose="05000000000000000000" pitchFamily="2" charset="2"/>
              </a:rPr>
              <a:t>varie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err="1">
                <a:sym typeface="Wingdings" panose="05000000000000000000" pitchFamily="2" charset="2"/>
              </a:rPr>
              <a:t>lipo</a:t>
            </a:r>
            <a:r>
              <a:rPr lang="en-GB" dirty="0">
                <a:sym typeface="Wingdings" panose="05000000000000000000" pitchFamily="2" charset="2"/>
              </a:rPr>
              <a:t> e </a:t>
            </a:r>
            <a:r>
              <a:rPr lang="en-GB" dirty="0" err="1">
                <a:sym typeface="Wingdings" panose="05000000000000000000" pitchFamily="2" charset="2"/>
              </a:rPr>
              <a:t>idro-solubili</a:t>
            </a:r>
            <a:r>
              <a:rPr lang="en-GB" dirty="0">
                <a:sym typeface="Wingdings" panose="05000000000000000000" pitchFamily="2" charset="2"/>
              </a:rPr>
              <a:t>) </a:t>
            </a:r>
          </a:p>
          <a:p>
            <a:endParaRPr lang="en-GB" b="1" i="1" dirty="0">
              <a:solidFill>
                <a:schemeClr val="accent1"/>
              </a:solidFill>
              <a:effectLst/>
              <a:latin typeface="Fira Sans" panose="020B0604020202020204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B2B394D-4766-4E90-AE8F-2C7269A61D4A}"/>
              </a:ext>
            </a:extLst>
          </p:cNvPr>
          <p:cNvSpPr/>
          <p:nvPr/>
        </p:nvSpPr>
        <p:spPr>
          <a:xfrm>
            <a:off x="829810" y="3168503"/>
            <a:ext cx="1605516" cy="4678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9F220DB6-210C-00EE-5144-06070C918673}"/>
              </a:ext>
            </a:extLst>
          </p:cNvPr>
          <p:cNvSpPr/>
          <p:nvPr/>
        </p:nvSpPr>
        <p:spPr>
          <a:xfrm>
            <a:off x="620703" y="2352580"/>
            <a:ext cx="1605516" cy="4678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9B865FBA-0DC2-9A5F-ACBD-1E6737D4935B}"/>
              </a:ext>
            </a:extLst>
          </p:cNvPr>
          <p:cNvSpPr/>
          <p:nvPr/>
        </p:nvSpPr>
        <p:spPr>
          <a:xfrm>
            <a:off x="709778" y="3866407"/>
            <a:ext cx="1605516" cy="467832"/>
          </a:xfrm>
          <a:prstGeom prst="ellipse">
            <a:avLst/>
          </a:prstGeom>
          <a:noFill/>
          <a:ln w="28575">
            <a:solidFill>
              <a:srgbClr val="00AC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2D2C3A-F754-4F39-AE21-5DD39C16C432}"/>
              </a:ext>
            </a:extLst>
          </p:cNvPr>
          <p:cNvSpPr txBox="1"/>
          <p:nvPr/>
        </p:nvSpPr>
        <p:spPr>
          <a:xfrm>
            <a:off x="3543457" y="6173063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Dott.ssa Barbara Neri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Medico Chirurgo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Specialista in scienza dell’alimentazione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UO Dietologia e Nutrizione 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Azienda Ospedaliera S. Camillo Forlanini Roma</a:t>
            </a:r>
            <a:endParaRPr kumimoji="0" lang="it-IT" sz="1100" b="0" i="0" u="none" strike="noStrike" kern="1200" cap="all" spc="200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1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FBCC9-05F4-6C6C-BC33-6D8CD908A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EFF8AE-DE1D-F203-EFBD-B7C0C8D9BF5C}"/>
              </a:ext>
            </a:extLst>
          </p:cNvPr>
          <p:cNvSpPr txBox="1"/>
          <p:nvPr/>
        </p:nvSpPr>
        <p:spPr>
          <a:xfrm>
            <a:off x="3543457" y="6173063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Dott.ssa Barbara Neri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Medico Chirurgo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Specialista in scienza dell’alimentazione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UO Dietologia e Nutrizione 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Azienda Ospedaliera S. Camillo Forlanini Roma</a:t>
            </a:r>
            <a:endParaRPr kumimoji="0" lang="it-IT" sz="1100" b="0" i="0" u="none" strike="noStrike" kern="1200" cap="all" spc="200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1B59AA1-47AC-2843-135E-096729B53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75" y="217127"/>
            <a:ext cx="10090283" cy="566062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BE8315E-6783-9ED6-D260-AE3BDE0F3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28"/>
          <a:stretch/>
        </p:blipFill>
        <p:spPr>
          <a:xfrm>
            <a:off x="9883033" y="5766833"/>
            <a:ext cx="2145437" cy="29531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83235A-D167-7795-BB4F-FCAA08725263}"/>
              </a:ext>
            </a:extLst>
          </p:cNvPr>
          <p:cNvSpPr txBox="1"/>
          <p:nvPr/>
        </p:nvSpPr>
        <p:spPr>
          <a:xfrm>
            <a:off x="439911" y="906768"/>
            <a:ext cx="3456399" cy="3693319"/>
          </a:xfrm>
          <a:prstGeom prst="rect">
            <a:avLst/>
          </a:prstGeom>
          <a:noFill/>
          <a:ln w="15875">
            <a:solidFill>
              <a:srgbClr val="E15CBD"/>
            </a:solidFill>
          </a:ln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00ACB6"/>
                </a:solidFill>
                <a:effectLst/>
              </a:rPr>
              <a:t>CARATTERISTICHE</a:t>
            </a:r>
          </a:p>
          <a:p>
            <a:r>
              <a:rPr lang="en-GB" b="1" i="1" dirty="0">
                <a:solidFill>
                  <a:srgbClr val="00ACB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GB" b="1" i="1" dirty="0">
                <a:solidFill>
                  <a:srgbClr val="00ACB6"/>
                </a:solidFill>
              </a:rPr>
              <a:t>hair-loss</a:t>
            </a:r>
          </a:p>
          <a:p>
            <a:endParaRPr lang="en-GB" b="1" i="1" dirty="0">
              <a:solidFill>
                <a:srgbClr val="00ACB6"/>
              </a:solidFill>
              <a:effectLst/>
            </a:endParaRPr>
          </a:p>
          <a:p>
            <a:r>
              <a:rPr lang="en-GB" b="1" i="1" dirty="0">
                <a:solidFill>
                  <a:srgbClr val="00ACB6"/>
                </a:solidFill>
                <a:effectLst/>
              </a:rPr>
              <a:t>Donne- Giovani</a:t>
            </a:r>
          </a:p>
          <a:p>
            <a:endParaRPr lang="en-GB" b="1" i="1" dirty="0">
              <a:solidFill>
                <a:schemeClr val="accent1"/>
              </a:solidFill>
              <a:effectLst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3B3030"/>
                </a:solidFill>
              </a:rPr>
              <a:t>Maggior</a:t>
            </a:r>
            <a:r>
              <a:rPr lang="en-GB" dirty="0">
                <a:solidFill>
                  <a:srgbClr val="3B3030"/>
                </a:solidFill>
              </a:rPr>
              <a:t> calo </a:t>
            </a:r>
            <a:r>
              <a:rPr lang="en-GB" dirty="0" err="1">
                <a:solidFill>
                  <a:srgbClr val="3B3030"/>
                </a:solidFill>
              </a:rPr>
              <a:t>ponderale</a:t>
            </a:r>
            <a:r>
              <a:rPr lang="en-GB" dirty="0">
                <a:solidFill>
                  <a:srgbClr val="3B303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B3030"/>
                </a:solidFill>
              </a:rPr>
              <a:t>Minor </a:t>
            </a:r>
            <a:r>
              <a:rPr lang="en-GB" dirty="0" err="1">
                <a:solidFill>
                  <a:srgbClr val="3B3030"/>
                </a:solidFill>
              </a:rPr>
              <a:t>apporto</a:t>
            </a:r>
            <a:r>
              <a:rPr lang="en-GB" dirty="0">
                <a:solidFill>
                  <a:srgbClr val="3B3030"/>
                </a:solidFill>
              </a:rPr>
              <a:t> </a:t>
            </a:r>
            <a:r>
              <a:rPr lang="en-GB" dirty="0" err="1">
                <a:solidFill>
                  <a:srgbClr val="3B3030"/>
                </a:solidFill>
              </a:rPr>
              <a:t>calorico</a:t>
            </a:r>
            <a:r>
              <a:rPr lang="en-GB" dirty="0">
                <a:solidFill>
                  <a:srgbClr val="3B3030"/>
                </a:solidFill>
              </a:rPr>
              <a:t> e </a:t>
            </a:r>
            <a:r>
              <a:rPr lang="en-GB" dirty="0" err="1">
                <a:solidFill>
                  <a:srgbClr val="3B3030"/>
                </a:solidFill>
              </a:rPr>
              <a:t>proteico</a:t>
            </a:r>
            <a:r>
              <a:rPr lang="en-GB" dirty="0">
                <a:solidFill>
                  <a:srgbClr val="3B3030"/>
                </a:solidFill>
              </a:rPr>
              <a:t> (ST)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B3030"/>
                </a:solidFill>
              </a:rPr>
              <a:t>EE </a:t>
            </a:r>
            <a:r>
              <a:rPr lang="en-GB" dirty="0" err="1">
                <a:solidFill>
                  <a:srgbClr val="3B3030"/>
                </a:solidFill>
              </a:rPr>
              <a:t>sia</a:t>
            </a:r>
            <a:r>
              <a:rPr lang="en-GB" dirty="0">
                <a:solidFill>
                  <a:srgbClr val="3B3030"/>
                </a:solidFill>
              </a:rPr>
              <a:t> ST </a:t>
            </a:r>
            <a:r>
              <a:rPr lang="en-GB" dirty="0" err="1">
                <a:solidFill>
                  <a:srgbClr val="3B3030"/>
                </a:solidFill>
              </a:rPr>
              <a:t>che</a:t>
            </a:r>
            <a:r>
              <a:rPr lang="en-GB" dirty="0">
                <a:solidFill>
                  <a:srgbClr val="3B3030"/>
                </a:solidFill>
              </a:rPr>
              <a:t> LT: </a:t>
            </a:r>
          </a:p>
          <a:p>
            <a:r>
              <a:rPr lang="en-GB" dirty="0">
                <a:solidFill>
                  <a:srgbClr val="3B303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GB" dirty="0">
                <a:solidFill>
                  <a:srgbClr val="3B3030"/>
                </a:solidFill>
              </a:rPr>
              <a:t> urea, </a:t>
            </a:r>
            <a:r>
              <a:rPr lang="en-GB" dirty="0" err="1">
                <a:solidFill>
                  <a:srgbClr val="3B3030"/>
                </a:solidFill>
              </a:rPr>
              <a:t>creatinina</a:t>
            </a:r>
            <a:r>
              <a:rPr lang="en-GB" dirty="0">
                <a:solidFill>
                  <a:srgbClr val="3B3030"/>
                </a:solidFill>
              </a:rPr>
              <a:t>, </a:t>
            </a:r>
            <a:r>
              <a:rPr lang="en-GB" dirty="0" err="1">
                <a:solidFill>
                  <a:srgbClr val="3B3030"/>
                </a:solidFill>
              </a:rPr>
              <a:t>acido</a:t>
            </a:r>
            <a:r>
              <a:rPr lang="en-GB" dirty="0">
                <a:solidFill>
                  <a:srgbClr val="3B3030"/>
                </a:solidFill>
              </a:rPr>
              <a:t> </a:t>
            </a:r>
            <a:r>
              <a:rPr lang="en-GB" dirty="0" err="1">
                <a:solidFill>
                  <a:srgbClr val="3B3030"/>
                </a:solidFill>
              </a:rPr>
              <a:t>urico</a:t>
            </a:r>
            <a:r>
              <a:rPr lang="en-GB" dirty="0">
                <a:solidFill>
                  <a:srgbClr val="3B3030"/>
                </a:solidFill>
              </a:rPr>
              <a:t>, </a:t>
            </a:r>
            <a:r>
              <a:rPr lang="en-GB" dirty="0" err="1">
                <a:solidFill>
                  <a:srgbClr val="3B3030"/>
                </a:solidFill>
              </a:rPr>
              <a:t>prealbumina</a:t>
            </a:r>
            <a:endParaRPr lang="en-GB" dirty="0">
              <a:solidFill>
                <a:srgbClr val="3B3030"/>
              </a:solidFill>
            </a:endParaRPr>
          </a:p>
          <a:p>
            <a:r>
              <a:rPr lang="en-GB" dirty="0">
                <a:solidFill>
                  <a:srgbClr val="3B303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GB" dirty="0" err="1">
                <a:solidFill>
                  <a:srgbClr val="3B303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dirty="0" err="1">
                <a:solidFill>
                  <a:srgbClr val="3B3030"/>
                </a:solidFill>
              </a:rPr>
              <a:t>erritina</a:t>
            </a:r>
            <a:r>
              <a:rPr lang="en-GB" dirty="0">
                <a:solidFill>
                  <a:srgbClr val="3B3030"/>
                </a:solidFill>
              </a:rPr>
              <a:t>, </a:t>
            </a:r>
            <a:r>
              <a:rPr lang="en-GB" dirty="0" err="1">
                <a:solidFill>
                  <a:srgbClr val="3B3030"/>
                </a:solidFill>
              </a:rPr>
              <a:t>emoglobina</a:t>
            </a:r>
            <a:endParaRPr lang="en-GB" dirty="0">
              <a:solidFill>
                <a:srgbClr val="3B3030"/>
              </a:solidFill>
            </a:endParaRPr>
          </a:p>
          <a:p>
            <a:endParaRPr lang="en-GB" b="1" i="1" dirty="0">
              <a:solidFill>
                <a:schemeClr val="accent1"/>
              </a:solidFill>
              <a:effectLst/>
              <a:latin typeface="Fira Sans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FBD657-795B-0BB4-27B4-BF61A3825113}"/>
              </a:ext>
            </a:extLst>
          </p:cNvPr>
          <p:cNvSpPr txBox="1"/>
          <p:nvPr/>
        </p:nvSpPr>
        <p:spPr>
          <a:xfrm>
            <a:off x="439911" y="4750903"/>
            <a:ext cx="3456399" cy="1200329"/>
          </a:xfrm>
          <a:prstGeom prst="rect">
            <a:avLst/>
          </a:prstGeom>
          <a:noFill/>
          <a:ln>
            <a:solidFill>
              <a:srgbClr val="1E5082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NO </a:t>
            </a:r>
            <a:r>
              <a:rPr lang="en-GB" b="1" dirty="0" err="1"/>
              <a:t>differenze</a:t>
            </a:r>
            <a:r>
              <a:rPr lang="en-GB" b="1" dirty="0"/>
              <a:t> </a:t>
            </a:r>
            <a:r>
              <a:rPr lang="en-GB" dirty="0"/>
              <a:t>: vit.B6 e alter </a:t>
            </a:r>
            <a:r>
              <a:rPr lang="en-GB" dirty="0" err="1"/>
              <a:t>vitamine</a:t>
            </a:r>
            <a:r>
              <a:rPr lang="en-GB" dirty="0"/>
              <a:t>, </a:t>
            </a:r>
            <a:r>
              <a:rPr lang="en-GB" dirty="0" err="1"/>
              <a:t>zinco</a:t>
            </a:r>
            <a:r>
              <a:rPr lang="en-GB" dirty="0"/>
              <a:t> e </a:t>
            </a:r>
            <a:r>
              <a:rPr lang="en-GB" dirty="0" err="1"/>
              <a:t>altri</a:t>
            </a:r>
            <a:r>
              <a:rPr lang="en-GB" dirty="0"/>
              <a:t> </a:t>
            </a:r>
            <a:r>
              <a:rPr lang="en-GB" dirty="0" err="1"/>
              <a:t>minerali</a:t>
            </a:r>
            <a:r>
              <a:rPr lang="en-GB" dirty="0"/>
              <a:t> (</a:t>
            </a:r>
            <a:r>
              <a:rPr lang="en-GB" dirty="0" err="1"/>
              <a:t>inclusi</a:t>
            </a:r>
            <a:r>
              <a:rPr lang="en-GB" dirty="0"/>
              <a:t> </a:t>
            </a:r>
            <a:r>
              <a:rPr lang="en-GB" dirty="0" err="1"/>
              <a:t>selenio</a:t>
            </a:r>
            <a:r>
              <a:rPr lang="en-GB" dirty="0"/>
              <a:t>, calcio, </a:t>
            </a:r>
            <a:r>
              <a:rPr lang="en-GB" dirty="0" err="1"/>
              <a:t>fosfato</a:t>
            </a:r>
            <a:r>
              <a:rPr lang="en-GB" dirty="0"/>
              <a:t>, </a:t>
            </a:r>
            <a:r>
              <a:rPr lang="en-GB" dirty="0" err="1"/>
              <a:t>magnesio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034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B1D4C-7D77-E6C3-5FD6-7FF3E8711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547160-48B5-DF88-32A1-8E47A76E14E0}"/>
              </a:ext>
            </a:extLst>
          </p:cNvPr>
          <p:cNvSpPr txBox="1"/>
          <p:nvPr/>
        </p:nvSpPr>
        <p:spPr>
          <a:xfrm>
            <a:off x="357963" y="2752587"/>
            <a:ext cx="46464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7432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Circa il 57,0% dei pazienti colpiti </a:t>
            </a:r>
          </a:p>
          <a:p>
            <a:pPr marL="0" indent="-27432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Età più giovane</a:t>
            </a:r>
          </a:p>
          <a:p>
            <a:pPr marL="0" indent="-27432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Sesso femminile</a:t>
            </a:r>
          </a:p>
          <a:p>
            <a:pPr marL="0" indent="-27432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Bassi livelli di acido folico</a:t>
            </a:r>
          </a:p>
          <a:p>
            <a:pPr marL="0" indent="-27432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Bassi livelli di zinco</a:t>
            </a:r>
          </a:p>
          <a:p>
            <a:pPr marL="0" indent="-274320" algn="l" rtl="0" eaLnBrk="1" latinLnBrk="0" hangingPunct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Bassi livelli di ferritina</a:t>
            </a: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3074D0C-1BA3-7EA4-C368-A4C8B146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" y="86266"/>
            <a:ext cx="6496493" cy="205217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F9C5CA-93C6-6B78-A903-5EF6A74CC2F1}"/>
              </a:ext>
            </a:extLst>
          </p:cNvPr>
          <p:cNvSpPr txBox="1"/>
          <p:nvPr/>
        </p:nvSpPr>
        <p:spPr>
          <a:xfrm>
            <a:off x="5738038" y="2525114"/>
            <a:ext cx="6095999" cy="1200329"/>
          </a:xfrm>
          <a:prstGeom prst="rect">
            <a:avLst/>
          </a:prstGeom>
          <a:noFill/>
          <a:ln w="38100">
            <a:solidFill>
              <a:srgbClr val="00ACB6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/>
              <a:t>L'incidenza è diminuita dal 58% con un follow-up inferiore a 12 mesi al 35% con un follow-up superiore o uguale a 12 mesi.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CC015E-F60B-5820-C560-A35AA56809F4}"/>
              </a:ext>
            </a:extLst>
          </p:cNvPr>
          <p:cNvSpPr txBox="1"/>
          <p:nvPr/>
        </p:nvSpPr>
        <p:spPr>
          <a:xfrm>
            <a:off x="3543457" y="6173063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Dott.ssa Barbara Neri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Medico Chirurgo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Specialista in scienza dell’alimentazione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UO Dietologia e Nutrizione 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Azienda Ospedaliera S. Camillo Forlanini Roma</a:t>
            </a:r>
            <a:endParaRPr kumimoji="0" lang="it-IT" sz="1100" b="0" i="0" u="none" strike="noStrike" kern="1200" cap="all" spc="200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4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7A9A3-44B4-B871-4C51-CE3569EFE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22B3B8D-1E0F-FB2F-88BD-325A14B2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34" r="10631"/>
          <a:stretch/>
        </p:blipFill>
        <p:spPr>
          <a:xfrm>
            <a:off x="315951" y="731767"/>
            <a:ext cx="4635710" cy="235300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2F0C766-D0D3-EABF-D78C-AEAEAAE282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79" t="4264" r="9941"/>
          <a:stretch/>
        </p:blipFill>
        <p:spPr>
          <a:xfrm>
            <a:off x="6517486" y="820562"/>
            <a:ext cx="5125165" cy="23530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22F1D4A-69EC-9327-AB70-0FC60D5AF2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84" r="6711"/>
          <a:stretch/>
        </p:blipFill>
        <p:spPr>
          <a:xfrm>
            <a:off x="3692906" y="3221197"/>
            <a:ext cx="4781243" cy="235300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97E6B46-3E7E-78D0-92C5-ADF6FF13A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31" y="3725598"/>
            <a:ext cx="1857634" cy="79068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37121F-7942-58AD-17BF-DA6FE93C2D50}"/>
              </a:ext>
            </a:extLst>
          </p:cNvPr>
          <p:cNvSpPr txBox="1"/>
          <p:nvPr/>
        </p:nvSpPr>
        <p:spPr>
          <a:xfrm>
            <a:off x="635294" y="5664568"/>
            <a:ext cx="114146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Andrade IDM, </a:t>
            </a:r>
            <a:r>
              <a:rPr lang="it-IT" sz="1200" dirty="0" err="1"/>
              <a:t>Vitoretti</a:t>
            </a:r>
            <a:r>
              <a:rPr lang="it-IT" sz="1200" dirty="0"/>
              <a:t> M, Caliman GC, Mota DF, Silva GT, Carneiro ACWA, Gentile JKA. </a:t>
            </a:r>
            <a:r>
              <a:rPr lang="it-IT" sz="1200" dirty="0" err="1"/>
              <a:t>Telogen</a:t>
            </a:r>
            <a:r>
              <a:rPr lang="it-IT" sz="1200" dirty="0"/>
              <a:t> </a:t>
            </a:r>
            <a:r>
              <a:rPr lang="it-IT" sz="1200" dirty="0" err="1"/>
              <a:t>Effluvium</a:t>
            </a:r>
            <a:r>
              <a:rPr lang="it-IT" sz="1200" dirty="0"/>
              <a:t> in </a:t>
            </a:r>
            <a:r>
              <a:rPr lang="it-IT" sz="1200" dirty="0" err="1"/>
              <a:t>Patients</a:t>
            </a:r>
            <a:r>
              <a:rPr lang="it-IT" sz="1200" dirty="0"/>
              <a:t> After </a:t>
            </a:r>
            <a:r>
              <a:rPr lang="it-IT" sz="1200" dirty="0" err="1"/>
              <a:t>Bariatric</a:t>
            </a:r>
            <a:r>
              <a:rPr lang="it-IT" sz="1200" dirty="0"/>
              <a:t> Surgery: A </a:t>
            </a:r>
            <a:r>
              <a:rPr lang="it-IT" sz="1200" dirty="0" err="1"/>
              <a:t>Scoping</a:t>
            </a:r>
            <a:r>
              <a:rPr lang="it-IT" sz="1200" dirty="0"/>
              <a:t> Review. </a:t>
            </a:r>
            <a:r>
              <a:rPr lang="it-IT" sz="1200" dirty="0" err="1"/>
              <a:t>Brazilian</a:t>
            </a:r>
            <a:r>
              <a:rPr lang="it-IT" sz="1200" dirty="0"/>
              <a:t> Journal of Clinical Medicine and Review.2025:Jan- Dec;03(1):bjcmr9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C6889F5-DA47-16A7-DFB9-A05E6934B82A}"/>
              </a:ext>
            </a:extLst>
          </p:cNvPr>
          <p:cNvSpPr/>
          <p:nvPr/>
        </p:nvSpPr>
        <p:spPr>
          <a:xfrm>
            <a:off x="2633806" y="-74551"/>
            <a:ext cx="5967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Scoping</a:t>
            </a:r>
            <a:r>
              <a:rPr lang="it-IT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review 2025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6CDAD6E-1EA9-D692-0B1C-CD6D0D2E8F1F}"/>
              </a:ext>
            </a:extLst>
          </p:cNvPr>
          <p:cNvSpPr txBox="1"/>
          <p:nvPr/>
        </p:nvSpPr>
        <p:spPr>
          <a:xfrm>
            <a:off x="3543457" y="6173063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Dott.ssa Barbara Neri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Medico Chirurgo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Specialista in scienza dell’alimentazione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UO Dietologia e Nutrizione 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Azienda Ospedaliera S. Camillo Forlanini Roma</a:t>
            </a:r>
            <a:endParaRPr kumimoji="0" lang="it-IT" sz="1100" b="0" i="0" u="none" strike="noStrike" kern="1200" cap="all" spc="200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53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6F332-BC3B-F635-679E-4CC5BA0B3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vestiti, schermata, calzature&#10;&#10;Il contenuto generato dall'IA potrebbe non essere corretto.">
            <a:extLst>
              <a:ext uri="{FF2B5EF4-FFF2-40B4-BE49-F238E27FC236}">
                <a16:creationId xmlns:a16="http://schemas.microsoft.com/office/drawing/2014/main" id="{B79615CC-D944-4FDD-2A38-25F1827DE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26" y="123204"/>
            <a:ext cx="7860957" cy="536319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891D32B-9DDA-E138-8F26-1C289B68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10" y="4318555"/>
            <a:ext cx="3642074" cy="13406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D96C79A-C7C4-A2B0-B1AC-D01F5D1B1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7" y="123204"/>
            <a:ext cx="2406464" cy="129387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3D2E5B0-806D-A841-E69C-D6F06B396E6C}"/>
              </a:ext>
            </a:extLst>
          </p:cNvPr>
          <p:cNvSpPr/>
          <p:nvPr/>
        </p:nvSpPr>
        <p:spPr>
          <a:xfrm>
            <a:off x="705990" y="2103741"/>
            <a:ext cx="33911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Screening </a:t>
            </a:r>
          </a:p>
          <a:p>
            <a:pPr algn="ctr"/>
            <a:r>
              <a:rPr lang="it-IT" sz="4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pre</a:t>
            </a:r>
            <a:r>
              <a:rPr lang="it-IT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intervento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6FB564-69E2-C594-71A6-B9E0CBA18EFD}"/>
              </a:ext>
            </a:extLst>
          </p:cNvPr>
          <p:cNvSpPr txBox="1"/>
          <p:nvPr/>
        </p:nvSpPr>
        <p:spPr>
          <a:xfrm>
            <a:off x="3543457" y="6173063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Dott.ssa Barbara Neri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Medico Chirurgo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Specialista in scienza dell’alimentazione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UO Dietologia e Nutrizione </a:t>
            </a:r>
            <a:endParaRPr kumimoji="0" lang="it-IT" sz="800" b="0" i="0" u="none" strike="noStrike" kern="1200" cap="none" spc="-1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800" b="0" i="0" u="none" strike="noStrike" kern="1200" cap="none" spc="-1" normalizeH="0" baseline="0" noProof="0" dirty="0">
                <a:ln>
                  <a:noFill/>
                </a:ln>
                <a:solidFill>
                  <a:srgbClr val="00ACB6"/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Azienda Ospedaliera S. Camillo Forlanini Roma</a:t>
            </a:r>
            <a:endParaRPr kumimoji="0" lang="it-IT" sz="1100" b="0" i="0" u="none" strike="noStrike" kern="1200" cap="all" spc="200" normalizeH="0" baseline="0" noProof="0" dirty="0">
              <a:ln>
                <a:noFill/>
              </a:ln>
              <a:solidFill>
                <a:srgbClr val="00AC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56A80FC-1AAD-5FB6-A875-F17856E9A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07" y="1407414"/>
            <a:ext cx="2837603" cy="6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839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395</TotalTime>
  <Words>865</Words>
  <Application>Microsoft Office PowerPoint</Application>
  <PresentationFormat>Widescreen</PresentationFormat>
  <Paragraphs>132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Fira Sans</vt:lpstr>
      <vt:lpstr>Source Sans Pro</vt:lpstr>
      <vt:lpstr>Source Sans Pro Web</vt:lpstr>
      <vt:lpstr>Wingdings</vt:lpstr>
      <vt:lpstr>RetrospectVTI</vt:lpstr>
      <vt:lpstr>ALOPECIA POST CHIRURGIA BARIATRICA: CAUSE E TRATTAMENTO NUOVE EVIDENZE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Neri Barbara</cp:lastModifiedBy>
  <cp:revision>25</cp:revision>
  <dcterms:created xsi:type="dcterms:W3CDTF">2022-02-27T17:36:31Z</dcterms:created>
  <dcterms:modified xsi:type="dcterms:W3CDTF">2025-05-08T16:20:02Z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